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78" r:id="rId4"/>
    <p:sldId id="260" r:id="rId5"/>
    <p:sldId id="261" r:id="rId6"/>
    <p:sldId id="266" r:id="rId7"/>
    <p:sldId id="258" r:id="rId8"/>
    <p:sldId id="267" r:id="rId9"/>
    <p:sldId id="262" r:id="rId10"/>
    <p:sldId id="259" r:id="rId11"/>
    <p:sldId id="263" r:id="rId12"/>
    <p:sldId id="264" r:id="rId13"/>
    <p:sldId id="265" r:id="rId14"/>
    <p:sldId id="268" r:id="rId15"/>
    <p:sldId id="273" r:id="rId16"/>
    <p:sldId id="274" r:id="rId17"/>
    <p:sldId id="280" r:id="rId18"/>
    <p:sldId id="281" r:id="rId19"/>
    <p:sldId id="279" r:id="rId20"/>
    <p:sldId id="269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3" d="100"/>
          <a:sy n="93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E374B-6DD3-B142-B444-B04F72F4B2ED}" type="datetimeFigureOut">
              <a:rPr lang="it-IT" smtClean="0"/>
              <a:t>28/01/16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C8E43-8CF1-F74E-B899-ABF6CAD2FB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54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A037252-72F3-474F-8582-32D765D3064E}" type="slidenum">
              <a:rPr/>
              <a:pPr/>
              <a:t>‹n.›</a:t>
            </a:fld>
            <a:endParaRPr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957C-27EF-5245-80DE-FD9CF01CE94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957C-27EF-5245-80DE-FD9CF01CE94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957C-27EF-5245-80DE-FD9CF01CE947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957C-27EF-5245-80DE-FD9CF01CE947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, 2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957C-27EF-5245-80DE-FD9CF01CE947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, 3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957C-27EF-5245-80DE-FD9CF01CE947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957C-27EF-5245-80DE-FD9CF01CE94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957C-27EF-5245-80DE-FD9CF01CE94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957C-27EF-5245-80DE-FD9CF01CE94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99619C8-A375-448C-891B-9999C6BE8E64}" type="slidenum">
              <a:rPr/>
              <a:pPr/>
              <a:t>‹n.›</a:t>
            </a:fld>
            <a:endParaRPr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AF02B71-8991-4516-A01E-F1A9ACD28BDC}" type="slidenum">
              <a:rPr smtClean="0"/>
              <a:pPr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A0C0957C-27EF-5245-80DE-FD9CF01CE94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0C0957C-27EF-5245-80DE-FD9CF01CE947}" type="slidenum">
              <a:rPr lang="it-IT" smtClean="0"/>
              <a:pPr/>
              <a:t>‹n.›</a:t>
            </a:fld>
            <a:endParaRPr lang="it-IT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A0C0957C-27EF-5245-80DE-FD9CF01CE947}" type="slidenum">
              <a:rPr lang="it-IT" smtClean="0"/>
              <a:pPr/>
              <a:t>‹n.›</a:t>
            </a:fld>
            <a:endParaRPr lang="it-IT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A0C0957C-27EF-5245-80DE-FD9CF01CE947}" type="slidenum">
              <a:rPr lang="it-IT" smtClean="0"/>
              <a:pPr/>
              <a:t>‹n.›</a:t>
            </a:fld>
            <a:endParaRPr lang="it-IT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F77-7E87-445D-9269-B7FDF20BAC83}" type="slidenum">
              <a:rPr smtClean="0"/>
              <a:pPr/>
              <a:t>‹n.›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A73F15C-AC18-C941-B6EE-4DF7D1A193BC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A0C0957C-27EF-5245-80DE-FD9CF01CE947}" type="slidenum">
              <a:rPr lang="it-IT" smtClean="0"/>
              <a:pPr/>
              <a:t>‹n.›</a:t>
            </a:fld>
            <a:endParaRPr lang="it-IT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andi.prato.it" TargetMode="External"/><Relationship Id="rId4" Type="http://schemas.openxmlformats.org/officeDocument/2006/relationships/hyperlink" Target="http://www.cts.prato.gov.i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043608" y="453615"/>
            <a:ext cx="6984776" cy="17512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CLASSE HO UN BAMBINO CON DISTURBO DELLO SPETTRO AUTISTICO… </a:t>
            </a:r>
            <a:endParaRPr lang="it-IT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4572000" y="1752600"/>
            <a:ext cx="3352800" cy="1866392"/>
          </a:xfrm>
          <a:prstGeom prst="rect">
            <a:avLst/>
          </a:prstGeom>
          <a:ln w="57150" cmpd="sng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 contrast="-7000"/>
            <a:alphaModFix amt="98000"/>
          </a:blip>
          <a:stretch>
            <a:fillRect/>
          </a:stretch>
        </p:blipFill>
        <p:spPr>
          <a:xfrm>
            <a:off x="4800600" y="3886200"/>
            <a:ext cx="2971800" cy="1190625"/>
          </a:xfrm>
          <a:prstGeom prst="rect">
            <a:avLst/>
          </a:prstGeom>
          <a:ln w="57150" cmpd="sng">
            <a:solidFill>
              <a:srgbClr val="577204"/>
            </a:solidFill>
          </a:ln>
        </p:spPr>
      </p:pic>
      <p:sp>
        <p:nvSpPr>
          <p:cNvPr id="2" name="Rettangolo 1"/>
          <p:cNvSpPr/>
          <p:nvPr/>
        </p:nvSpPr>
        <p:spPr>
          <a:xfrm>
            <a:off x="899592" y="4293096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CHE </a:t>
            </a:r>
            <a:r>
              <a:rPr lang="it-IT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FARE?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43608" y="4855219"/>
            <a:ext cx="71287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Breve </a:t>
            </a: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guida e  istruzioni </a:t>
            </a: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pratiche</a:t>
            </a:r>
            <a:endParaRPr lang="it-IT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C61F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Realizzato 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C61F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a cura di:</a:t>
            </a:r>
          </a:p>
          <a:p>
            <a:pPr algn="ctr"/>
            <a:r>
              <a:rPr lang="it-IT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C61F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Facondini Roberta e Stefania Vannucchi</a:t>
            </a:r>
          </a:p>
          <a:p>
            <a:pPr algn="ctr"/>
            <a:r>
              <a:rPr lang="it-IT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C61F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Docenti specializzate I.C. Gandhi</a:t>
            </a:r>
          </a:p>
          <a:p>
            <a:pPr algn="ctr">
              <a:lnSpc>
                <a:spcPct val="150000"/>
              </a:lnSpc>
            </a:pPr>
            <a:endParaRPr lang="it-I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734186" cy="7200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UNA GRANDE RISORSA: I COMPAGNI DI CLASSE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124744"/>
            <a:ext cx="3390900" cy="3330836"/>
          </a:xfrm>
          <a:prstGeom prst="rect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395536" y="1124744"/>
            <a:ext cx="4650250" cy="340606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it-IT" sz="2000" cap="small" dirty="0" smtClean="0"/>
              <a:t>Coinvolgi i compagni di classe spiegando loro il particolare funzionamento sensoriale del loro compagno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it-IT" sz="2000" cap="small" dirty="0"/>
              <a:t>A</a:t>
            </a:r>
            <a:r>
              <a:rPr lang="it-IT" sz="2000" cap="small" dirty="0" smtClean="0"/>
              <a:t>iutali a comprendere perché a </a:t>
            </a:r>
            <a:r>
              <a:rPr lang="it-IT" sz="2000" cap="small" dirty="0"/>
              <a:t>volte il loro compagno si </a:t>
            </a:r>
            <a:r>
              <a:rPr lang="it-IT" sz="2000" cap="small" dirty="0" smtClean="0"/>
              <a:t>comporta in modo strano e mostra loro come relazionarsi con lui</a:t>
            </a:r>
            <a:endParaRPr lang="it-IT" sz="2000" cap="small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24128" y="216282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CLASSE I 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5536" y="4755584"/>
            <a:ext cx="8453887" cy="1852815"/>
          </a:xfrm>
          <a:prstGeom prst="rect">
            <a:avLst/>
          </a:prstGeom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2400" cap="small" dirty="0" smtClean="0">
                <a:solidFill>
                  <a:srgbClr val="000000"/>
                </a:solidFill>
              </a:rPr>
              <a:t>I compagni di classe saranno i tuoi migliori alleati nella gestione quotidiana del bambino e, a loro volta, impareranno ad essere cittadini migliori affinando le loro abilità sociali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044" y="1700808"/>
            <a:ext cx="8341671" cy="88696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RENDI INTELLEGIBILE CON SUPPORTI VISIVI:</a:t>
            </a:r>
            <a:br>
              <a:rPr lang="it-IT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it-IT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SPAZIO – TEMPO – MODALITÀ DI LAVORO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RENDI 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FACILMENTE COMPRENSIBILE 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DOVE</a:t>
            </a:r>
            <a:r>
              <a:rPr lang="it-IT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 BAMBINO DEVE ESEGUIRE </a:t>
            </a:r>
            <a:br>
              <a:rPr lang="it-IT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it-IT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 SUE ATTIVITA’</a:t>
            </a:r>
            <a:endParaRPr lang="it-IT" sz="2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925" y="2708920"/>
            <a:ext cx="3157507" cy="1829734"/>
          </a:xfrm>
          <a:prstGeom prst="rect">
            <a:avLst/>
          </a:prstGeom>
          <a:ln w="38100" cmpd="sng">
            <a:solidFill>
              <a:srgbClr val="577204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298421" y="5704271"/>
            <a:ext cx="8315915" cy="966418"/>
          </a:xfrm>
          <a:prstGeom prst="rect">
            <a:avLst/>
          </a:prstGeom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2400" cap="small" dirty="0" smtClean="0">
                <a:solidFill>
                  <a:srgbClr val="000000"/>
                </a:solidFill>
              </a:rPr>
              <a:t>posiziona il suo banco in modo da evitare Distrazioni e stimoli per lui fastidiosi 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lum contrast="29000"/>
          </a:blip>
          <a:stretch>
            <a:fillRect/>
          </a:stretch>
        </p:blipFill>
        <p:spPr>
          <a:xfrm>
            <a:off x="5302925" y="4653136"/>
            <a:ext cx="3157507" cy="899102"/>
          </a:xfrm>
          <a:prstGeom prst="rect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279044" y="2667437"/>
            <a:ext cx="4693901" cy="270843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it-IT" sz="2000" cap="small" dirty="0">
                <a:solidFill>
                  <a:srgbClr val="000000"/>
                </a:solidFill>
              </a:rPr>
              <a:t>S</a:t>
            </a:r>
            <a:r>
              <a:rPr lang="it-IT" sz="2000" cap="small" dirty="0" smtClean="0">
                <a:solidFill>
                  <a:srgbClr val="000000"/>
                </a:solidFill>
              </a:rPr>
              <a:t>truttura l’ambiente: 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/>
              <a:buChar char="•"/>
            </a:pPr>
            <a:r>
              <a:rPr lang="it-IT" sz="2000" cap="small" dirty="0">
                <a:solidFill>
                  <a:srgbClr val="000000"/>
                </a:solidFill>
              </a:rPr>
              <a:t>U</a:t>
            </a:r>
            <a:r>
              <a:rPr lang="it-IT" sz="2000" cap="small" dirty="0" smtClean="0">
                <a:solidFill>
                  <a:srgbClr val="000000"/>
                </a:solidFill>
              </a:rPr>
              <a:t>sa immagini, parole scritte o foto dell’alunno per fargli comprendere qual è la sua classe, il suo banco, la postazione di lavoro, il suo attaccapanni </a:t>
            </a:r>
            <a:r>
              <a:rPr lang="it-IT" sz="2000" cap="small" dirty="0" err="1" smtClean="0">
                <a:solidFill>
                  <a:srgbClr val="000000"/>
                </a:solidFill>
              </a:rPr>
              <a:t>ecc</a:t>
            </a:r>
            <a:r>
              <a:rPr lang="it-IT" sz="2000" cap="small" dirty="0" smtClean="0">
                <a:solidFill>
                  <a:srgbClr val="000000"/>
                </a:solidFill>
              </a:rPr>
              <a:t>…</a:t>
            </a:r>
            <a:endParaRPr lang="it-IT" sz="2000" cap="small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7439" y="116632"/>
            <a:ext cx="8458200" cy="958447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sz="2400" dirty="0">
                <a:solidFill>
                  <a:srgbClr val="FF0000"/>
                </a:solidFill>
              </a:rPr>
              <a:t/>
            </a:r>
            <a:br>
              <a:rPr lang="it-IT" sz="2400" dirty="0">
                <a:solidFill>
                  <a:srgbClr val="FF0000"/>
                </a:solidFill>
              </a:rPr>
            </a:br>
            <a:r>
              <a:rPr lang="it-IT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RENDI 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FACILMENTE COMPRENSIBILE </a:t>
            </a:r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 TEMPO: QUANDO, PER QUANTO TEMPO </a:t>
            </a:r>
            <a:endParaRPr lang="it-IT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694" y="2692006"/>
            <a:ext cx="2285505" cy="232117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8411410" y="4519736"/>
            <a:ext cx="575547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 rot="20812451">
            <a:off x="8523906" y="3703004"/>
            <a:ext cx="569465" cy="51141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304" y="1276457"/>
            <a:ext cx="1296145" cy="201041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95536" y="3765999"/>
            <a:ext cx="6269158" cy="1200329"/>
          </a:xfrm>
          <a:prstGeom prst="rect">
            <a:avLst/>
          </a:prstGeom>
          <a:solidFill>
            <a:schemeClr val="accent2"/>
          </a:solidFill>
          <a:ln w="38100" cmpd="sng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61" y="3883112"/>
            <a:ext cx="6048672" cy="986047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93664" y="1134509"/>
            <a:ext cx="6320540" cy="263149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1800"/>
              </a:spcAft>
              <a:buFont typeface="Arial"/>
              <a:buChar char="•"/>
            </a:pPr>
            <a:r>
              <a:rPr lang="it-IT" sz="2000" cap="small" dirty="0" smtClean="0">
                <a:solidFill>
                  <a:srgbClr val="000000"/>
                </a:solidFill>
              </a:rPr>
              <a:t>Fai in modo di rendere intellegibile il susseguirsi delle attività previste per lui nella giornata tramite l’aiuto di supporti visivi espressi con parole scritte, immagini/foto</a:t>
            </a:r>
          </a:p>
          <a:p>
            <a:pPr marL="342900" indent="-342900">
              <a:lnSpc>
                <a:spcPct val="130000"/>
              </a:lnSpc>
              <a:spcAft>
                <a:spcPts val="1800"/>
              </a:spcAft>
              <a:buFont typeface="Arial"/>
              <a:buChar char="•"/>
            </a:pPr>
            <a:r>
              <a:rPr lang="it-IT" sz="2000" cap="small" dirty="0" smtClean="0">
                <a:solidFill>
                  <a:srgbClr val="000000"/>
                </a:solidFill>
              </a:rPr>
              <a:t>Intervalla le attività con cose piacevoli e motivanti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79144" y="5104759"/>
            <a:ext cx="8426495" cy="1563505"/>
          </a:xfrm>
          <a:prstGeom prst="rect">
            <a:avLst/>
          </a:prstGeom>
          <a:ln w="76200" cmpd="sng">
            <a:solidFill>
              <a:srgbClr val="57720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2400" cap="small" dirty="0" smtClean="0">
                <a:solidFill>
                  <a:srgbClr val="000000"/>
                </a:solidFill>
              </a:rPr>
              <a:t>Rendi facilmente comprensibili l’inizio e la fine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2400" cap="small" dirty="0" smtClean="0">
                <a:solidFill>
                  <a:srgbClr val="000000"/>
                </a:solidFill>
              </a:rPr>
              <a:t>della singola attività tramite indicatori visivi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2400" cap="small" dirty="0" smtClean="0">
                <a:solidFill>
                  <a:srgbClr val="000000"/>
                </a:solidFill>
              </a:rPr>
              <a:t>(timer, clessidre, </a:t>
            </a:r>
            <a:r>
              <a:rPr lang="it-IT" sz="2400" cap="small" dirty="0" err="1" smtClean="0">
                <a:solidFill>
                  <a:srgbClr val="000000"/>
                </a:solidFill>
              </a:rPr>
              <a:t>ecc</a:t>
            </a:r>
            <a:r>
              <a:rPr lang="it-IT" sz="2400" cap="small" dirty="0" smtClean="0">
                <a:solidFill>
                  <a:srgbClr val="000000"/>
                </a:solidFill>
              </a:rPr>
              <a:t>…), questo riduce l’ansia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80261">
            <a:off x="7602452" y="5093905"/>
            <a:ext cx="1117134" cy="1509112"/>
          </a:xfrm>
          <a:prstGeom prst="rect">
            <a:avLst/>
          </a:prstGeom>
          <a:ln w="22225">
            <a:solidFill>
              <a:schemeClr val="accent1"/>
            </a:solidFill>
            <a:prstDash val="solid"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523261" y="4352058"/>
            <a:ext cx="522330" cy="47635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4352057"/>
            <a:ext cx="573351" cy="5021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5736" y="4352056"/>
            <a:ext cx="576064" cy="50362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734" y="4344414"/>
            <a:ext cx="631549" cy="50977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7878" y="4352056"/>
            <a:ext cx="486489" cy="47635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0350" y="4317897"/>
            <a:ext cx="543777" cy="53629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7904" y="4382909"/>
            <a:ext cx="579801" cy="396394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0139" y="4321824"/>
            <a:ext cx="671794" cy="445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9956" y="260648"/>
            <a:ext cx="8377238" cy="110462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it-IT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RENDI 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FACILMENTE COMPRENSIBILE </a:t>
            </a:r>
            <a:r>
              <a:rPr lang="it-IT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it-IT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COSA FARE</a:t>
            </a:r>
            <a:endParaRPr lang="it-IT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4960" y="4581128"/>
            <a:ext cx="8689528" cy="2117503"/>
          </a:xfrm>
          <a:prstGeom prst="rect">
            <a:avLst/>
          </a:prstGeom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400" cap="small" dirty="0" smtClean="0">
                <a:solidFill>
                  <a:srgbClr val="000000"/>
                </a:solidFill>
              </a:rPr>
              <a:t>proponi attività proporzionate al livello ed agli interessi dell’alunno </a:t>
            </a:r>
          </a:p>
          <a:p>
            <a:pPr>
              <a:lnSpc>
                <a:spcPct val="110000"/>
              </a:lnSpc>
            </a:pPr>
            <a:r>
              <a:rPr lang="it-IT" sz="2400" cap="small" dirty="0" smtClean="0">
                <a:solidFill>
                  <a:srgbClr val="000000"/>
                </a:solidFill>
              </a:rPr>
              <a:t>usa la strategia del </a:t>
            </a:r>
            <a:r>
              <a:rPr lang="it-IT" sz="2400" b="1" cap="small" dirty="0" smtClean="0">
                <a:solidFill>
                  <a:srgbClr val="000000"/>
                </a:solidFill>
              </a:rPr>
              <a:t>Prima-Dopo </a:t>
            </a:r>
            <a:r>
              <a:rPr lang="it-IT" sz="2400" cap="small" dirty="0" smtClean="0">
                <a:solidFill>
                  <a:srgbClr val="000000"/>
                </a:solidFill>
              </a:rPr>
              <a:t>(se prima farai questo dopo succederà una cosa piacevole) per ottenere la sua collaborazione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075" y="1425877"/>
            <a:ext cx="3090617" cy="2939227"/>
          </a:xfrm>
          <a:prstGeom prst="rect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107504" y="1484784"/>
            <a:ext cx="5275701" cy="278537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/>
              <a:buChar char="•"/>
            </a:pPr>
            <a:r>
              <a:rPr lang="it-IT" sz="2000" cap="small" dirty="0" smtClean="0">
                <a:solidFill>
                  <a:srgbClr val="000000"/>
                </a:solidFill>
              </a:rPr>
              <a:t>Mostra sempre come eseguire un compito ma usa poche semplici parole per dare istruzioni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/>
              <a:buChar char="•"/>
            </a:pPr>
            <a:r>
              <a:rPr lang="it-IT" sz="2000" cap="small" dirty="0" smtClean="0">
                <a:solidFill>
                  <a:srgbClr val="000000"/>
                </a:solidFill>
              </a:rPr>
              <a:t>Mostragli sempre quanto lavoro dovrà fare e quando il lavoro sarà finito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/>
              <a:buChar char="•"/>
            </a:pPr>
            <a:r>
              <a:rPr lang="it-IT" sz="2000" cap="small" dirty="0" smtClean="0">
                <a:solidFill>
                  <a:srgbClr val="000000"/>
                </a:solidFill>
              </a:rPr>
              <a:t>Premia sempre il lavoro svolto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8166" y="548680"/>
            <a:ext cx="7693670" cy="886968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INDIVIDUA  OBIETTIVI  REALISTICI E RAGGIUNGIBILI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770660"/>
            <a:ext cx="3980551" cy="3015208"/>
          </a:xfrm>
          <a:prstGeom prst="rect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467544" y="5301208"/>
            <a:ext cx="8326981" cy="1034129"/>
          </a:xfrm>
          <a:prstGeom prst="rect">
            <a:avLst/>
          </a:prstGeom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t-IT" sz="2400" cap="small" dirty="0" smtClean="0">
                <a:solidFill>
                  <a:srgbClr val="000000"/>
                </a:solidFill>
              </a:rPr>
              <a:t>poni grande enfasi sui punti di forza, ma riconosci ed accetta i punti di debolezza</a:t>
            </a:r>
            <a:endParaRPr lang="it-IT" sz="2400" cap="small" dirty="0">
              <a:solidFill>
                <a:srgbClr val="0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1988840"/>
            <a:ext cx="4248473" cy="190821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800"/>
              </a:spcBef>
              <a:buFont typeface="Arial"/>
              <a:buChar char="•"/>
            </a:pPr>
            <a:r>
              <a:rPr lang="it-IT" sz="2000" cap="small" dirty="0" smtClean="0">
                <a:solidFill>
                  <a:srgbClr val="000000"/>
                </a:solidFill>
              </a:rPr>
              <a:t>Se proponi obiettivi troppo alti produci frustrazione, troppo bassi produci noia</a:t>
            </a:r>
          </a:p>
          <a:p>
            <a:pPr marL="285750" indent="-285750">
              <a:lnSpc>
                <a:spcPct val="130000"/>
              </a:lnSpc>
              <a:spcBef>
                <a:spcPts val="1800"/>
              </a:spcBef>
              <a:buFont typeface="Arial"/>
              <a:buChar char="•"/>
            </a:pPr>
            <a:r>
              <a:rPr lang="it-IT" sz="2000" cap="small" dirty="0" smtClean="0">
                <a:solidFill>
                  <a:srgbClr val="000000"/>
                </a:solidFill>
              </a:rPr>
              <a:t>Procedi a piccoli passi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213" y="453800"/>
            <a:ext cx="8263025" cy="886968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SCOMPONI IL COMPITO  NEGLI STEP CHE LO COSTITUISCONO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196752"/>
            <a:ext cx="2592288" cy="2713565"/>
          </a:xfrm>
          <a:prstGeom prst="rect">
            <a:avLst/>
          </a:prstGeom>
          <a:ln w="28575" cmpd="sng">
            <a:solidFill>
              <a:srgbClr val="577204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414476" y="4145158"/>
            <a:ext cx="8405996" cy="2477601"/>
          </a:xfrm>
          <a:prstGeom prst="rect">
            <a:avLst/>
          </a:prstGeom>
          <a:ln w="76200" cmpd="sng">
            <a:solidFill>
              <a:srgbClr val="57720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 dirty="0" smtClean="0">
                <a:solidFill>
                  <a:schemeClr val="tx1"/>
                </a:solidFill>
              </a:rPr>
              <a:t>INSEGNA UNO STEP  </a:t>
            </a:r>
            <a:r>
              <a:rPr lang="it-IT" sz="2000" dirty="0">
                <a:solidFill>
                  <a:schemeClr val="tx1"/>
                </a:solidFill>
              </a:rPr>
              <a:t>ALLA </a:t>
            </a:r>
            <a:r>
              <a:rPr lang="it-IT" sz="2000" dirty="0" smtClean="0">
                <a:solidFill>
                  <a:schemeClr val="tx1"/>
                </a:solidFill>
              </a:rPr>
              <a:t>VOLTA</a:t>
            </a:r>
          </a:p>
          <a:p>
            <a:pPr>
              <a:lnSpc>
                <a:spcPct val="130000"/>
              </a:lnSpc>
            </a:pPr>
            <a:endParaRPr lang="it-IT" sz="200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endParaRPr lang="it-IT" sz="2000" dirty="0"/>
          </a:p>
          <a:p>
            <a:pPr>
              <a:lnSpc>
                <a:spcPct val="130000"/>
              </a:lnSpc>
            </a:pPr>
            <a:endParaRPr lang="it-IT" sz="2000" dirty="0" smtClean="0"/>
          </a:p>
          <a:p>
            <a:pPr>
              <a:lnSpc>
                <a:spcPct val="130000"/>
              </a:lnSpc>
            </a:pPr>
            <a:endParaRPr lang="it-IT" sz="2000" dirty="0"/>
          </a:p>
          <a:p>
            <a:pPr>
              <a:lnSpc>
                <a:spcPct val="130000"/>
              </a:lnSpc>
            </a:pPr>
            <a:endParaRPr lang="it-IT" sz="2000" cap="small" dirty="0">
              <a:solidFill>
                <a:srgbClr val="0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45" y="4653136"/>
            <a:ext cx="6408712" cy="150379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20620" y="6156935"/>
            <a:ext cx="128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0000"/>
                </a:solidFill>
              </a:rPr>
              <a:t>APRI</a:t>
            </a:r>
          </a:p>
          <a:p>
            <a:r>
              <a:rPr lang="it-IT" sz="1200" b="1" dirty="0" smtClean="0">
                <a:solidFill>
                  <a:srgbClr val="000000"/>
                </a:solidFill>
              </a:rPr>
              <a:t>IL RUBINETTO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097551" y="6156632"/>
            <a:ext cx="1019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0000"/>
                </a:solidFill>
              </a:rPr>
              <a:t>PRENDI</a:t>
            </a:r>
          </a:p>
          <a:p>
            <a:r>
              <a:rPr lang="it-IT" sz="1200" b="1" dirty="0" smtClean="0">
                <a:solidFill>
                  <a:srgbClr val="000000"/>
                </a:solidFill>
              </a:rPr>
              <a:t>IL SAPONE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47864" y="6126158"/>
            <a:ext cx="832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0000"/>
                </a:solidFill>
              </a:rPr>
              <a:t>LAVA </a:t>
            </a:r>
          </a:p>
          <a:p>
            <a:r>
              <a:rPr lang="it-IT" sz="1200" b="1" dirty="0" smtClean="0">
                <a:solidFill>
                  <a:srgbClr val="000000"/>
                </a:solidFill>
              </a:rPr>
              <a:t>LE MANI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2000" y="6156632"/>
            <a:ext cx="128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0000"/>
                </a:solidFill>
              </a:rPr>
              <a:t>CHIUDI </a:t>
            </a:r>
          </a:p>
          <a:p>
            <a:r>
              <a:rPr lang="it-IT" sz="1200" b="1" dirty="0" smtClean="0">
                <a:solidFill>
                  <a:srgbClr val="000000"/>
                </a:solidFill>
              </a:rPr>
              <a:t>IL RUBINETTO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868144" y="6182453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ASCIUGA </a:t>
            </a:r>
          </a:p>
          <a:p>
            <a:r>
              <a:rPr lang="it-IT" sz="1200" b="1" dirty="0" smtClean="0"/>
              <a:t>LE MANI</a:t>
            </a:r>
            <a:endParaRPr lang="it-IT" sz="12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27743" y="1800072"/>
            <a:ext cx="5775649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800"/>
              </a:spcBef>
              <a:buFont typeface="Arial"/>
              <a:buChar char="•"/>
            </a:pPr>
            <a:r>
              <a:rPr lang="it-IT" sz="2000" cap="small" dirty="0" smtClean="0">
                <a:solidFill>
                  <a:srgbClr val="000000"/>
                </a:solidFill>
              </a:rPr>
              <a:t>Scomponi le attività più complesse in sotto unità più semplici</a:t>
            </a:r>
          </a:p>
          <a:p>
            <a:pPr marL="285750" indent="-285750">
              <a:lnSpc>
                <a:spcPct val="130000"/>
              </a:lnSpc>
              <a:spcBef>
                <a:spcPts val="1800"/>
              </a:spcBef>
              <a:buFont typeface="Arial"/>
              <a:buChar char="•"/>
            </a:pPr>
            <a:r>
              <a:rPr lang="it-IT" sz="2000" cap="small" dirty="0" smtClean="0">
                <a:solidFill>
                  <a:srgbClr val="000000"/>
                </a:solidFill>
              </a:rPr>
              <a:t>Il risultato sarà una sequenza di operazioni che una volta apprese concorreranno alla realizzazione del compito</a:t>
            </a:r>
          </a:p>
        </p:txBody>
      </p:sp>
    </p:spTree>
    <p:extLst>
      <p:ext uri="{BB962C8B-B14F-4D97-AF65-F5344CB8AC3E}">
        <p14:creationId xmlns:p14="http://schemas.microsoft.com/office/powerpoint/2010/main" val="198582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7923" y="242316"/>
            <a:ext cx="7909694" cy="886968"/>
          </a:xfrm>
        </p:spPr>
        <p:txBody>
          <a:bodyPr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AIUTALO A DIVENTARE IL PIÙ POSSIBILE AUTONOMO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340768"/>
            <a:ext cx="8326981" cy="363689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/>
              <a:buChar char="•"/>
            </a:pPr>
            <a:r>
              <a:rPr lang="it-IT" sz="2000" cap="small" dirty="0" smtClean="0">
                <a:solidFill>
                  <a:srgbClr val="000000"/>
                </a:solidFill>
              </a:rPr>
              <a:t>Quando insegni un nuovo compito, inizia guidando fisicamente il gesto che deve compiere accompagnandolo con la parola</a:t>
            </a:r>
          </a:p>
          <a:p>
            <a:pPr marL="342900" indent="-342900">
              <a:lnSpc>
                <a:spcPct val="60000"/>
              </a:lnSpc>
              <a:spcAft>
                <a:spcPts val="1800"/>
              </a:spcAft>
              <a:buFont typeface="Arial"/>
              <a:buChar char="•"/>
            </a:pPr>
            <a:r>
              <a:rPr lang="it-IT" sz="2000" cap="small" dirty="0" smtClean="0">
                <a:solidFill>
                  <a:srgbClr val="000000"/>
                </a:solidFill>
              </a:rPr>
              <a:t>Attenua di volta in volta l’aiuto fisico</a:t>
            </a:r>
          </a:p>
          <a:p>
            <a:pPr>
              <a:lnSpc>
                <a:spcPct val="60000"/>
              </a:lnSpc>
              <a:spcAft>
                <a:spcPts val="1800"/>
              </a:spcAft>
            </a:pPr>
            <a:r>
              <a:rPr lang="it-IT" sz="2000" cap="small" dirty="0" smtClean="0">
                <a:solidFill>
                  <a:srgbClr val="000000"/>
                </a:solidFill>
              </a:rPr>
              <a:t>    continuando ad accompagnare l’attività </a:t>
            </a:r>
          </a:p>
          <a:p>
            <a:pPr>
              <a:lnSpc>
                <a:spcPct val="60000"/>
              </a:lnSpc>
              <a:spcAft>
                <a:spcPts val="1800"/>
              </a:spcAft>
            </a:pPr>
            <a:r>
              <a:rPr lang="it-IT" sz="2000" cap="small" dirty="0" smtClean="0">
                <a:solidFill>
                  <a:srgbClr val="000000"/>
                </a:solidFill>
              </a:rPr>
              <a:t>    con una/due  parole chiave</a:t>
            </a:r>
          </a:p>
          <a:p>
            <a:pPr marL="342900" indent="-342900">
              <a:lnSpc>
                <a:spcPct val="60000"/>
              </a:lnSpc>
              <a:spcAft>
                <a:spcPts val="1800"/>
              </a:spcAft>
              <a:buFont typeface="Arial"/>
              <a:buChar char="•"/>
            </a:pPr>
            <a:r>
              <a:rPr lang="it-IT" sz="2000" cap="small" dirty="0">
                <a:solidFill>
                  <a:srgbClr val="000000"/>
                </a:solidFill>
              </a:rPr>
              <a:t>C</a:t>
            </a:r>
            <a:r>
              <a:rPr lang="it-IT" sz="2000" cap="small" dirty="0" smtClean="0">
                <a:solidFill>
                  <a:srgbClr val="000000"/>
                </a:solidFill>
              </a:rPr>
              <a:t>ontinua a fornirgli l’aiuto </a:t>
            </a:r>
          </a:p>
          <a:p>
            <a:pPr>
              <a:lnSpc>
                <a:spcPct val="60000"/>
              </a:lnSpc>
              <a:spcAft>
                <a:spcPts val="1800"/>
              </a:spcAft>
            </a:pPr>
            <a:r>
              <a:rPr lang="it-IT" sz="2000" cap="small" dirty="0" smtClean="0">
                <a:solidFill>
                  <a:srgbClr val="000000"/>
                </a:solidFill>
              </a:rPr>
              <a:t>    ma solo verbalmente</a:t>
            </a:r>
          </a:p>
          <a:p>
            <a:pPr marL="342900" indent="-342900">
              <a:lnSpc>
                <a:spcPct val="60000"/>
              </a:lnSpc>
              <a:spcAft>
                <a:spcPts val="1800"/>
              </a:spcAft>
              <a:buFont typeface="Arial"/>
              <a:buChar char="•"/>
            </a:pPr>
            <a:r>
              <a:rPr lang="it-IT" sz="2000" cap="small" dirty="0" smtClean="0">
                <a:solidFill>
                  <a:srgbClr val="000000"/>
                </a:solidFill>
              </a:rPr>
              <a:t>Infine fornisci l’aiuto solamente </a:t>
            </a:r>
          </a:p>
          <a:p>
            <a:pPr>
              <a:lnSpc>
                <a:spcPct val="60000"/>
              </a:lnSpc>
              <a:spcAft>
                <a:spcPts val="1800"/>
              </a:spcAft>
            </a:pPr>
            <a:r>
              <a:rPr lang="it-IT" sz="2000" cap="small" dirty="0" smtClean="0">
                <a:solidFill>
                  <a:srgbClr val="000000"/>
                </a:solidFill>
              </a:rPr>
              <a:t>    con un cenno eliminando la parola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760" y="3140968"/>
            <a:ext cx="3660720" cy="1736496"/>
          </a:xfrm>
          <a:prstGeom prst="rect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</p:pic>
      <p:sp>
        <p:nvSpPr>
          <p:cNvPr id="9" name="CasellaDiTesto 8"/>
          <p:cNvSpPr txBox="1"/>
          <p:nvPr/>
        </p:nvSpPr>
        <p:spPr>
          <a:xfrm>
            <a:off x="323528" y="5145306"/>
            <a:ext cx="8326981" cy="1514261"/>
          </a:xfrm>
          <a:prstGeom prst="rect">
            <a:avLst/>
          </a:prstGeom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t-IT" sz="2400" cap="small" dirty="0" smtClean="0">
                <a:solidFill>
                  <a:srgbClr val="000000"/>
                </a:solidFill>
              </a:rPr>
              <a:t>Fornisci inizialmente aiuti per favorire il successo dell’esecuzione e quindi la motivazione, però poi sfuma gradatamente gli aiuti fino a farli scomparire</a:t>
            </a:r>
            <a:endParaRPr lang="it-IT" sz="2400" cap="sm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1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476672"/>
            <a:ext cx="4968552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SONO AFFETTO DA AUTISMO, ECCO CHE </a:t>
            </a:r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COSA MI 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PIACEREBBE </a:t>
            </a:r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DIRTI: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91972" y="1920686"/>
            <a:ext cx="8356492" cy="4676666"/>
          </a:xfrm>
          <a:prstGeom prst="rect">
            <a:avLst/>
          </a:prstGeom>
          <a:ln w="76200" cmpd="sng">
            <a:solidFill>
              <a:srgbClr val="74980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it-IT" b="1" dirty="0" smtClean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it-IT" b="1" dirty="0" smtClean="0">
                <a:latin typeface="Times New Roman"/>
                <a:cs typeface="Times New Roman"/>
              </a:rPr>
              <a:t>Dalla </a:t>
            </a:r>
            <a:r>
              <a:rPr lang="it-IT" b="1" dirty="0">
                <a:latin typeface="Times New Roman"/>
                <a:cs typeface="Times New Roman"/>
              </a:rPr>
              <a:t>relazione del professor </a:t>
            </a:r>
            <a:r>
              <a:rPr lang="it-IT" b="1" dirty="0" smtClean="0">
                <a:latin typeface="Times New Roman"/>
                <a:cs typeface="Times New Roman"/>
              </a:rPr>
              <a:t>Angel Riviere Ginevra, 21 novembre 1996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latin typeface="Times New Roman"/>
                <a:cs typeface="Times New Roman"/>
              </a:rPr>
              <a:t>1) Aiutami a capire, organizza per me un mondo strutturato e prevedibile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2) Non mi parlare troppo, né troppo velocemente. Usa segnali chiari e semplici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3) Evita gli ambienti disordinati, rumorosi e iperstimolanti.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4) Imponimi dei limiti: ho bisogno di una guida chiara, comprensibile, strutturata</a:t>
            </a:r>
            <a:r>
              <a:rPr lang="it-IT" dirty="0" smtClean="0">
                <a:latin typeface="Times New Roman"/>
                <a:cs typeface="Times New Roman"/>
              </a:rPr>
              <a:t>, non </a:t>
            </a:r>
            <a:r>
              <a:rPr lang="it-IT" dirty="0">
                <a:latin typeface="Times New Roman"/>
                <a:cs typeface="Times New Roman"/>
              </a:rPr>
              <a:t>dell’anarchia.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5) Non fare troppo affidamento sulle mie apparenti </a:t>
            </a:r>
            <a:r>
              <a:rPr lang="it-IT" dirty="0" smtClean="0">
                <a:latin typeface="Times New Roman"/>
                <a:cs typeface="Times New Roman"/>
              </a:rPr>
              <a:t>abilità: le </a:t>
            </a:r>
            <a:r>
              <a:rPr lang="it-IT" dirty="0">
                <a:latin typeface="Times New Roman"/>
                <a:cs typeface="Times New Roman"/>
              </a:rPr>
              <a:t>mie capacità devono essere valutate oggettivamente.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6) Dammi strumenti alternativi di </a:t>
            </a:r>
            <a:r>
              <a:rPr lang="it-IT" dirty="0" smtClean="0">
                <a:latin typeface="Times New Roman"/>
                <a:cs typeface="Times New Roman"/>
              </a:rPr>
              <a:t>comunicazione: gesti</a:t>
            </a:r>
            <a:r>
              <a:rPr lang="it-IT" dirty="0">
                <a:latin typeface="Times New Roman"/>
                <a:cs typeface="Times New Roman"/>
              </a:rPr>
              <a:t>, </a:t>
            </a:r>
            <a:r>
              <a:rPr lang="it-IT" dirty="0" smtClean="0">
                <a:latin typeface="Times New Roman"/>
                <a:cs typeface="Times New Roman"/>
              </a:rPr>
              <a:t>foto, pittogrammi</a:t>
            </a:r>
            <a:r>
              <a:rPr lang="it-IT" dirty="0">
                <a:latin typeface="Times New Roman"/>
                <a:cs typeface="Times New Roman"/>
              </a:rPr>
              <a:t>, </a:t>
            </a:r>
            <a:r>
              <a:rPr lang="it-IT" dirty="0" smtClean="0">
                <a:latin typeface="Times New Roman"/>
                <a:cs typeface="Times New Roman"/>
              </a:rPr>
              <a:t>segni….</a:t>
            </a:r>
            <a:r>
              <a:rPr lang="it-IT" dirty="0">
                <a:latin typeface="Times New Roman"/>
                <a:cs typeface="Times New Roman"/>
              </a:rPr>
              <a:t/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7) Sii capace di condividere un piacere con me: ci sono molte più cose che ci possono unire che non dividere.</a:t>
            </a:r>
            <a:br>
              <a:rPr lang="it-IT" dirty="0">
                <a:latin typeface="Times New Roman"/>
                <a:cs typeface="Times New Roman"/>
              </a:rPr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55348"/>
            <a:ext cx="1947780" cy="1273452"/>
          </a:xfrm>
          <a:prstGeom prst="rect">
            <a:avLst/>
          </a:prstGeom>
          <a:solidFill>
            <a:srgbClr val="FFFFFF">
              <a:alpha val="0"/>
            </a:srgbClr>
          </a:solidFill>
          <a:ln w="28575" cmpd="sng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5865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283340"/>
            <a:ext cx="1803764" cy="1273452"/>
          </a:xfrm>
          <a:prstGeom prst="rect">
            <a:avLst/>
          </a:prstGeom>
          <a:solidFill>
            <a:srgbClr val="FFFFFF">
              <a:alpha val="0"/>
            </a:srgbClr>
          </a:solidFill>
          <a:ln w="28575" cmpd="sng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395536" y="1869004"/>
            <a:ext cx="8356492" cy="4584332"/>
          </a:xfrm>
          <a:prstGeom prst="rect">
            <a:avLst/>
          </a:prstGeom>
          <a:ln w="76200" cmpd="sng">
            <a:solidFill>
              <a:srgbClr val="74980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it-IT" b="1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it-IT" b="1" dirty="0" smtClean="0">
                <a:latin typeface="Times New Roman"/>
                <a:cs typeface="Times New Roman"/>
              </a:rPr>
              <a:t>Dalla </a:t>
            </a:r>
            <a:r>
              <a:rPr lang="it-IT" b="1" dirty="0">
                <a:latin typeface="Times New Roman"/>
                <a:cs typeface="Times New Roman"/>
              </a:rPr>
              <a:t>relazione del professor </a:t>
            </a:r>
            <a:r>
              <a:rPr lang="it-IT" b="1" dirty="0" smtClean="0">
                <a:latin typeface="Times New Roman"/>
                <a:cs typeface="Times New Roman"/>
              </a:rPr>
              <a:t>Angel </a:t>
            </a:r>
            <a:r>
              <a:rPr lang="it-IT" b="1" dirty="0">
                <a:latin typeface="Times New Roman"/>
                <a:cs typeface="Times New Roman"/>
              </a:rPr>
              <a:t>Riviere Ginevra, 21 novembre 1996</a:t>
            </a:r>
            <a:r>
              <a:rPr lang="it-IT" dirty="0"/>
              <a:t/>
            </a:r>
            <a:br>
              <a:rPr lang="it-IT" dirty="0"/>
            </a:br>
            <a:endParaRPr lang="it-IT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it-IT" dirty="0" smtClean="0">
                <a:latin typeface="Times New Roman"/>
                <a:cs typeface="Times New Roman"/>
              </a:rPr>
              <a:t>8</a:t>
            </a:r>
            <a:r>
              <a:rPr lang="it-IT" dirty="0">
                <a:latin typeface="Times New Roman"/>
                <a:cs typeface="Times New Roman"/>
              </a:rPr>
              <a:t>) Mostrami il senso di quello che mi chiedi di fare.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9) Fammi sapere se la mia condotta è adeguata o inadeguata: sono sensibile alle gratificazioni .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10) Rispetta la mia solitudine, ma non troppo: mi piacciono le relazioni tranquille, amo le interazioni, quando sono chiare.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11) Non obbligarmi a fare sempre le stesse cose, a rispettare le solite routines: l’autistico sono io, non tu</a:t>
            </a:r>
            <a:r>
              <a:rPr lang="it-IT" dirty="0" smtClean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Times New Roman"/>
                <a:cs typeface="Times New Roman"/>
              </a:rPr>
              <a:t>12) I miei problemi di comportamento non sono rivolti contro di te: non mi attribuire cattive intenzioni.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13) Analizza le mie motivazioni spontanee: mi piace divertirmi, voglio bene ai miei genitori, sono contento quando riesco a fare le cose bene.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14) I miei atti non sono assurdi, per me hanno una logica: cerca di capirmi.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15) Sii positivo: sostituisci le attività senza senso con attività funzionali.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/>
            </a:r>
            <a:br>
              <a:rPr lang="it-IT" dirty="0">
                <a:latin typeface="Times New Roman"/>
                <a:cs typeface="Times New Roman"/>
              </a:rPr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51520" y="332656"/>
            <a:ext cx="5112568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SONO AFFETTO DA AUTISMO, </a:t>
            </a:r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ECCO CHE 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COSA MI PIACEREBBE DIRTI: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5813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1974287"/>
            <a:ext cx="8284484" cy="4335033"/>
          </a:xfrm>
          <a:prstGeom prst="rect">
            <a:avLst/>
          </a:prstGeom>
          <a:ln w="76200" cmpd="sng">
            <a:solidFill>
              <a:srgbClr val="74980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b="1" dirty="0" smtClean="0">
                <a:latin typeface="Times New Roman"/>
                <a:cs typeface="Times New Roman"/>
              </a:rPr>
              <a:t>Dalla </a:t>
            </a:r>
            <a:r>
              <a:rPr lang="it-IT" b="1" dirty="0">
                <a:latin typeface="Times New Roman"/>
                <a:cs typeface="Times New Roman"/>
              </a:rPr>
              <a:t>relazione del professor Angel Riviere Ginevra, 21 novembre </a:t>
            </a:r>
            <a:r>
              <a:rPr lang="it-IT" b="1" dirty="0" smtClean="0">
                <a:latin typeface="Times New Roman"/>
                <a:cs typeface="Times New Roman"/>
              </a:rPr>
              <a:t>1996</a:t>
            </a:r>
            <a:endParaRPr lang="it-IT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endParaRPr lang="it-IT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it-IT" dirty="0" smtClean="0">
                <a:latin typeface="Times New Roman"/>
                <a:cs typeface="Times New Roman"/>
              </a:rPr>
              <a:t>16</a:t>
            </a:r>
            <a:r>
              <a:rPr lang="it-IT" dirty="0">
                <a:latin typeface="Times New Roman"/>
                <a:cs typeface="Times New Roman"/>
              </a:rPr>
              <a:t>) Non mi chiedere in continuazione cose che non sono capace di </a:t>
            </a:r>
            <a:r>
              <a:rPr lang="it-IT" dirty="0" smtClean="0">
                <a:latin typeface="Times New Roman"/>
                <a:cs typeface="Times New Roman"/>
              </a:rPr>
              <a:t>fare, aiutami </a:t>
            </a:r>
            <a:r>
              <a:rPr lang="it-IT" dirty="0">
                <a:latin typeface="Times New Roman"/>
                <a:cs typeface="Times New Roman"/>
              </a:rPr>
              <a:t>ad essere più autonomo, ma non esagerare con l’aiuto.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17) Quando non faccio ciò che mi chiedi, non interpretare </a:t>
            </a:r>
            <a:r>
              <a:rPr lang="it-IT" dirty="0" smtClean="0">
                <a:latin typeface="Times New Roman"/>
                <a:cs typeface="Times New Roman"/>
              </a:rPr>
              <a:t>che: “io </a:t>
            </a:r>
            <a:r>
              <a:rPr lang="it-IT" dirty="0">
                <a:latin typeface="Times New Roman"/>
                <a:cs typeface="Times New Roman"/>
              </a:rPr>
              <a:t>non </a:t>
            </a:r>
            <a:r>
              <a:rPr lang="it-IT" dirty="0" smtClean="0">
                <a:latin typeface="Times New Roman"/>
                <a:cs typeface="Times New Roman"/>
              </a:rPr>
              <a:t>voglio”, </a:t>
            </a:r>
            <a:r>
              <a:rPr lang="it-IT" dirty="0">
                <a:latin typeface="Times New Roman"/>
                <a:cs typeface="Times New Roman"/>
              </a:rPr>
              <a:t>ma </a:t>
            </a:r>
            <a:r>
              <a:rPr lang="it-IT" dirty="0" smtClean="0">
                <a:latin typeface="Times New Roman"/>
                <a:cs typeface="Times New Roman"/>
              </a:rPr>
              <a:t>che: “non posso”.</a:t>
            </a:r>
            <a:r>
              <a:rPr lang="it-IT" dirty="0">
                <a:latin typeface="Times New Roman"/>
                <a:cs typeface="Times New Roman"/>
              </a:rPr>
              <a:t/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18) Proponimi attività nelle quali io possa riuscire da solo, aiutami se vuoi insegnarmi cose nuove, ma non esagerare con l’aiuto.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19) Non darmi troppi </a:t>
            </a:r>
            <a:r>
              <a:rPr lang="it-IT" dirty="0" smtClean="0">
                <a:latin typeface="Times New Roman"/>
                <a:cs typeface="Times New Roman"/>
              </a:rPr>
              <a:t>farmaci.</a:t>
            </a:r>
            <a:r>
              <a:rPr lang="it-IT" dirty="0">
                <a:latin typeface="Times New Roman"/>
                <a:cs typeface="Times New Roman"/>
              </a:rPr>
              <a:t/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20) Non paragonarmi sempre ai bambini </a:t>
            </a:r>
            <a:r>
              <a:rPr lang="it-IT" dirty="0" smtClean="0">
                <a:latin typeface="Times New Roman"/>
                <a:cs typeface="Times New Roman"/>
              </a:rPr>
              <a:t>“normali”. </a:t>
            </a:r>
            <a:r>
              <a:rPr lang="it-IT" dirty="0">
                <a:latin typeface="Times New Roman"/>
                <a:cs typeface="Times New Roman"/>
              </a:rPr>
              <a:t>Anche se per me è difficile comunicare, ho dei </a:t>
            </a:r>
            <a:r>
              <a:rPr lang="it-IT" dirty="0" smtClean="0">
                <a:latin typeface="Times New Roman"/>
                <a:cs typeface="Times New Roman"/>
              </a:rPr>
              <a:t>pregi: non </a:t>
            </a:r>
            <a:r>
              <a:rPr lang="it-IT" dirty="0">
                <a:latin typeface="Times New Roman"/>
                <a:cs typeface="Times New Roman"/>
              </a:rPr>
              <a:t>inganno mai, non capisco le sfumature sociali ma non ho doppie intenzioni né sentimenti pericolosi. La mia vita può essere soddisfacente se è semplice e ordinata, tranquilla, se non mi chiedi in continuazione di fare cose troppo difficili per me.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dirty="0">
                <a:latin typeface="Times New Roman"/>
                <a:cs typeface="Times New Roman"/>
              </a:rPr>
              <a:t>21) Accettami così come sono, sii </a:t>
            </a:r>
            <a:r>
              <a:rPr lang="it-IT" dirty="0" smtClean="0">
                <a:latin typeface="Times New Roman"/>
                <a:cs typeface="Times New Roman"/>
              </a:rPr>
              <a:t>ottimista, ma </a:t>
            </a:r>
            <a:r>
              <a:rPr lang="it-IT" dirty="0">
                <a:latin typeface="Times New Roman"/>
                <a:cs typeface="Times New Roman"/>
              </a:rPr>
              <a:t>senza credere alle favole o ai miracoli: la mia situazione normalmente migliora col tempo, anche se non esiste guarigione.</a:t>
            </a:r>
            <a:br>
              <a:rPr lang="it-IT" dirty="0">
                <a:latin typeface="Times New Roman"/>
                <a:cs typeface="Times New Roman"/>
              </a:rPr>
            </a:br>
            <a:endParaRPr lang="it-IT" dirty="0">
              <a:latin typeface="Times New Roman"/>
              <a:cs typeface="Times New Roman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360040"/>
            <a:ext cx="1803764" cy="1196752"/>
          </a:xfrm>
          <a:prstGeom prst="rect">
            <a:avLst/>
          </a:prstGeom>
          <a:solidFill>
            <a:srgbClr val="FFFFFF">
              <a:alpha val="0"/>
            </a:srgbClr>
          </a:solidFill>
          <a:ln w="28575" cmpd="sng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Rettangolo 1"/>
          <p:cNvSpPr/>
          <p:nvPr/>
        </p:nvSpPr>
        <p:spPr>
          <a:xfrm>
            <a:off x="467544" y="633462"/>
            <a:ext cx="4914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SONO AFFETTO DA AUTISMO, </a:t>
            </a:r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ECCO 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 COSA MI PIACEREBBE DIRTI: </a:t>
            </a:r>
          </a:p>
        </p:txBody>
      </p:sp>
    </p:spTree>
    <p:extLst>
      <p:ext uri="{BB962C8B-B14F-4D97-AF65-F5344CB8AC3E}">
        <p14:creationId xmlns:p14="http://schemas.microsoft.com/office/powerpoint/2010/main" val="211671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3690268"/>
            <a:ext cx="8016888" cy="258027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LAVORO </a:t>
            </a:r>
            <a:r>
              <a:rPr lang="it-IT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CONCLUSIVO </a:t>
            </a:r>
            <a:br>
              <a:rPr lang="it-IT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PROGETTO </a:t>
            </a:r>
            <a:r>
              <a:rPr lang="it-IT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AUTISMO A SCUOLA 2</a:t>
            </a:r>
          </a:p>
          <a:p>
            <a:pPr marL="0" indent="0" algn="ctr">
              <a:buNone/>
            </a:pP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a.s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2013/14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15809" y="270688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b="1" dirty="0">
              <a:latin typeface="Arial Rounded MT Bold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59181"/>
            <a:ext cx="1430997" cy="216222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28629"/>
            <a:ext cx="2677123" cy="14764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897" y="128629"/>
            <a:ext cx="1866900" cy="10414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1327794"/>
            <a:ext cx="1705248" cy="166915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800" y="1844824"/>
            <a:ext cx="2523122" cy="147611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415421" y="3320936"/>
            <a:ext cx="2523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4"/>
                </a:solidFill>
              </a:rPr>
              <a:t>U.F.S.M.I.A Prato</a:t>
            </a:r>
            <a:endParaRPr lang="it-IT" b="1" dirty="0">
              <a:solidFill>
                <a:schemeClr val="accent4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28794" y="2798693"/>
            <a:ext cx="140494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3365748"/>
            <a:ext cx="5041900" cy="4953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009" y="1453571"/>
            <a:ext cx="1235390" cy="95652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933527" y="226758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MIUR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275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86934"/>
            <a:ext cx="7261622" cy="533754"/>
          </a:xfrm>
        </p:spPr>
        <p:txBody>
          <a:bodyPr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BUON LAVORO!!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81" y="2602544"/>
            <a:ext cx="7632743" cy="2626656"/>
          </a:xfrm>
          <a:prstGeom prst="rect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683568" y="620688"/>
            <a:ext cx="7776864" cy="1878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i="1" dirty="0"/>
              <a:t>“Per essere insegnante ci vuole </a:t>
            </a:r>
            <a:r>
              <a:rPr lang="it-IT" i="1" dirty="0" smtClean="0"/>
              <a:t>un progetto</a:t>
            </a:r>
            <a:r>
              <a:rPr lang="it-IT" i="1" dirty="0"/>
              <a:t>.</a:t>
            </a:r>
          </a:p>
          <a:p>
            <a:pPr algn="ctr">
              <a:lnSpc>
                <a:spcPct val="130000"/>
              </a:lnSpc>
            </a:pPr>
            <a:r>
              <a:rPr lang="it-IT" i="1" dirty="0"/>
              <a:t>Per fare un progetto ci vuole un problema.</a:t>
            </a:r>
          </a:p>
          <a:p>
            <a:pPr algn="ctr">
              <a:lnSpc>
                <a:spcPct val="130000"/>
              </a:lnSpc>
            </a:pPr>
            <a:r>
              <a:rPr lang="it-IT" i="1" dirty="0"/>
              <a:t>Sfortunato l’insegnante che non incontra </a:t>
            </a:r>
            <a:endParaRPr lang="it-IT" i="1" dirty="0" smtClean="0"/>
          </a:p>
          <a:p>
            <a:pPr algn="ctr">
              <a:lnSpc>
                <a:spcPct val="130000"/>
              </a:lnSpc>
            </a:pPr>
            <a:r>
              <a:rPr lang="it-IT" i="1" dirty="0" smtClean="0"/>
              <a:t>mai </a:t>
            </a:r>
            <a:r>
              <a:rPr lang="it-IT" i="1" dirty="0"/>
              <a:t>nemmeno </a:t>
            </a:r>
            <a:r>
              <a:rPr lang="it-IT" i="1" dirty="0" smtClean="0"/>
              <a:t>un </a:t>
            </a:r>
            <a:r>
              <a:rPr lang="it-IT" i="1" dirty="0"/>
              <a:t>problema.</a:t>
            </a:r>
            <a:r>
              <a:rPr lang="it-IT" i="1" dirty="0" smtClean="0"/>
              <a:t>”</a:t>
            </a:r>
          </a:p>
          <a:p>
            <a:pPr algn="ctr">
              <a:lnSpc>
                <a:spcPct val="130000"/>
              </a:lnSpc>
            </a:pPr>
            <a:r>
              <a:rPr lang="it-IT" i="1" dirty="0" smtClean="0"/>
              <a:t>                                                                                 Sergio </a:t>
            </a:r>
            <a:r>
              <a:rPr lang="it-IT" i="1" dirty="0"/>
              <a:t>Neri (1937/</a:t>
            </a:r>
            <a:r>
              <a:rPr lang="it-IT" i="1" dirty="0" smtClean="0"/>
              <a:t>2000)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55680" y="5157192"/>
            <a:ext cx="7632744" cy="1200329"/>
          </a:xfrm>
          <a:prstGeom prst="rect">
            <a:avLst/>
          </a:prstGeom>
          <a:ln w="762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Contatti:</a:t>
            </a:r>
          </a:p>
          <a:p>
            <a:pPr algn="ctr"/>
            <a:r>
              <a:rPr lang="it-IT" dirty="0" smtClean="0"/>
              <a:t>C.T.S. Centro Territoriale Supporti Prato</a:t>
            </a:r>
          </a:p>
          <a:p>
            <a:pPr algn="ctr"/>
            <a:r>
              <a:rPr lang="it-IT" dirty="0" smtClean="0">
                <a:hlinkClick r:id="rId3"/>
              </a:rPr>
              <a:t>info@gandi.prato.it</a:t>
            </a:r>
            <a:r>
              <a:rPr lang="it-IT" dirty="0" smtClean="0"/>
              <a:t>  </a:t>
            </a:r>
          </a:p>
          <a:p>
            <a:pPr algn="ctr"/>
            <a:r>
              <a:rPr lang="it-IT" dirty="0" smtClean="0"/>
              <a:t> </a:t>
            </a:r>
            <a:r>
              <a:rPr lang="it-IT" dirty="0" smtClean="0">
                <a:hlinkClick r:id="rId4"/>
              </a:rPr>
              <a:t>www.cts.prato.gov.it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92556" y="1124744"/>
            <a:ext cx="7992888" cy="4731552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it-IT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</a:t>
            </a: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GUSTO DI EDUCARE </a:t>
            </a:r>
            <a:b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COMPORTA </a:t>
            </a:r>
            <a:b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L’ASSUNZIONE DI RESPONSABILITÀ </a:t>
            </a:r>
            <a:b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NEI CONFRONTI DI CHI </a:t>
            </a: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CRESCE</a:t>
            </a:r>
          </a:p>
          <a:p>
            <a:pPr algn="r">
              <a:lnSpc>
                <a:spcPct val="120000"/>
              </a:lnSpc>
            </a:pPr>
            <a:endParaRPr lang="it-IT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lnSpc>
                <a:spcPct val="120000"/>
              </a:lnSpc>
            </a:pPr>
            <a:r>
              <a:rPr lang="it-IT" sz="2800" i="1" dirty="0" smtClean="0"/>
              <a:t>Sergio </a:t>
            </a:r>
            <a:r>
              <a:rPr lang="it-IT" sz="2800" i="1" dirty="0"/>
              <a:t>Neri (1937/2000)</a:t>
            </a:r>
          </a:p>
          <a:p>
            <a:pPr algn="ctr">
              <a:lnSpc>
                <a:spcPct val="120000"/>
              </a:lnSpc>
            </a:pPr>
            <a:endParaRPr lang="it-IT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20000"/>
              </a:lnSpc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9358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7920038" cy="990600"/>
          </a:xfrm>
        </p:spPr>
        <p:txBody>
          <a:bodyPr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PRENDI INFORMAZIONI SUL BAMBINO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362200"/>
            <a:ext cx="3416300" cy="2311400"/>
          </a:xfrm>
          <a:prstGeom prst="rect">
            <a:avLst/>
          </a:prstGeom>
          <a:ln w="57150" cmpd="sng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228600" y="1196752"/>
            <a:ext cx="5063480" cy="31824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it-IT" sz="2000" cap="small" dirty="0" smtClean="0"/>
              <a:t>Incontra i genitori e usa un questionario strutturato per avere le prime informazioni sull’alunno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endParaRPr lang="it-IT" sz="2000" cap="small" dirty="0" smtClean="0"/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it-IT" sz="2000" cap="small" dirty="0" smtClean="0"/>
              <a:t>I genitori sono i migliori conoscitori del bambino e saranno preziosi collaboratori</a:t>
            </a:r>
          </a:p>
          <a:p>
            <a:pPr marL="342900" indent="-342900">
              <a:buFont typeface="Arial"/>
              <a:buChar char="•"/>
            </a:pPr>
            <a:endParaRPr lang="it-IT" sz="2400" cap="small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200" y="4869160"/>
            <a:ext cx="8369300" cy="1569660"/>
          </a:xfrm>
          <a:prstGeom prst="rect">
            <a:avLst/>
          </a:prstGeom>
          <a:ln w="76200" cmpd="sng">
            <a:solidFill>
              <a:srgbClr val="57720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cap="small" dirty="0" smtClean="0">
                <a:solidFill>
                  <a:schemeClr val="tx1"/>
                </a:solidFill>
              </a:rPr>
              <a:t>Ti servirà per individuare gli interessi, le cose che gli piacciono e le cose da evitare per creare da subito un buon rapporto con il bambino, sapere come motivarlo e cosa rientra nella sua sfera di sviluppo prossimale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647700"/>
            <a:ext cx="8839200" cy="685800"/>
          </a:xfrm>
        </p:spPr>
        <p:txBody>
          <a:bodyPr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RACCOGLI PIÙ INFORMAZIONI CHE PUOI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567584"/>
            <a:ext cx="3802058" cy="2972975"/>
          </a:xfrm>
          <a:prstGeom prst="rect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107504" y="1830883"/>
            <a:ext cx="4752528" cy="246221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it-IT" sz="2000" cap="small" dirty="0" smtClean="0"/>
              <a:t>Incontra gli insegnanti, </a:t>
            </a:r>
          </a:p>
          <a:p>
            <a:pPr>
              <a:lnSpc>
                <a:spcPct val="130000"/>
              </a:lnSpc>
            </a:pPr>
            <a:r>
              <a:rPr lang="it-IT" sz="2000" cap="small" dirty="0"/>
              <a:t> </a:t>
            </a:r>
            <a:r>
              <a:rPr lang="it-IT" sz="2000" cap="small" dirty="0" smtClean="0"/>
              <a:t>   i terapisti e gli operatori che  </a:t>
            </a:r>
          </a:p>
          <a:p>
            <a:pPr>
              <a:lnSpc>
                <a:spcPct val="130000"/>
              </a:lnSpc>
            </a:pPr>
            <a:r>
              <a:rPr lang="it-IT" sz="2000" cap="small" dirty="0" smtClean="0"/>
              <a:t>    hanno seguito l’alunno in </a:t>
            </a:r>
          </a:p>
          <a:p>
            <a:pPr>
              <a:lnSpc>
                <a:spcPct val="130000"/>
              </a:lnSpc>
            </a:pPr>
            <a:r>
              <a:rPr lang="it-IT" sz="2000" cap="small" dirty="0" smtClean="0"/>
              <a:t>    precedenza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it-IT" sz="2000" cap="small" dirty="0" smtClean="0"/>
              <a:t>Leggi le relazioni cliniche</a:t>
            </a:r>
          </a:p>
          <a:p>
            <a:endParaRPr lang="it-IT" sz="2400" cap="small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2010" y="5014652"/>
            <a:ext cx="8072438" cy="830997"/>
          </a:xfrm>
          <a:prstGeom prst="rect">
            <a:avLst/>
          </a:prstGeom>
          <a:ln w="76200" cmpd="sng">
            <a:solidFill>
              <a:srgbClr val="57720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cap="small" dirty="0" smtClean="0">
                <a:solidFill>
                  <a:srgbClr val="000000"/>
                </a:solidFill>
              </a:rPr>
              <a:t>Cerca di realizzare un lavoro di rete per ottenere ottimi risultati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7202" y="502158"/>
            <a:ext cx="7767638" cy="519684"/>
          </a:xfrm>
        </p:spPr>
        <p:txBody>
          <a:bodyPr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INDIVIDUA POTENZIALITA’ E DIFFICOLTA’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0896" y="1484784"/>
            <a:ext cx="5004048" cy="255454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t-IT" sz="2000" cap="small" dirty="0" smtClean="0"/>
          </a:p>
          <a:p>
            <a:pPr marL="342900" indent="-342900">
              <a:buFont typeface="Arial"/>
              <a:buChar char="•"/>
            </a:pPr>
            <a:r>
              <a:rPr lang="it-IT" sz="2000" cap="small" dirty="0" smtClean="0"/>
              <a:t>Cosa gli piace?</a:t>
            </a:r>
          </a:p>
          <a:p>
            <a:pPr marL="342900" indent="-342900">
              <a:buFont typeface="Arial"/>
              <a:buChar char="•"/>
            </a:pPr>
            <a:endParaRPr lang="it-IT" sz="2000" cap="small" dirty="0" smtClean="0"/>
          </a:p>
          <a:p>
            <a:pPr marL="342900" indent="-342900">
              <a:buFont typeface="Arial"/>
              <a:buChar char="•"/>
            </a:pPr>
            <a:r>
              <a:rPr lang="it-IT" sz="2000" cap="small" dirty="0"/>
              <a:t>C</a:t>
            </a:r>
            <a:r>
              <a:rPr lang="it-IT" sz="2000" cap="small" dirty="0" smtClean="0"/>
              <a:t>osa sa fare?</a:t>
            </a:r>
          </a:p>
          <a:p>
            <a:pPr marL="342900" indent="-342900">
              <a:buFont typeface="Arial"/>
              <a:buChar char="•"/>
            </a:pPr>
            <a:endParaRPr lang="it-IT" sz="2000" cap="small" dirty="0" smtClean="0"/>
          </a:p>
          <a:p>
            <a:pPr marL="342900" indent="-342900">
              <a:buFont typeface="Arial"/>
              <a:buChar char="•"/>
            </a:pPr>
            <a:r>
              <a:rPr lang="it-IT" sz="2000" cap="small" dirty="0" smtClean="0"/>
              <a:t>Quali sono le sue difficoltà</a:t>
            </a:r>
            <a:r>
              <a:rPr lang="it-IT" sz="2000" cap="small" dirty="0"/>
              <a:t>?</a:t>
            </a:r>
          </a:p>
          <a:p>
            <a:r>
              <a:rPr lang="it-IT" sz="2000" cap="small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it-IT" sz="2000" cap="small" dirty="0" smtClean="0"/>
              <a:t>Come si può fare per facilitarlo?</a:t>
            </a:r>
            <a:endParaRPr lang="it-IT" sz="2000" cap="small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61748" y="4813526"/>
            <a:ext cx="8507288" cy="1495794"/>
          </a:xfrm>
          <a:prstGeom prst="rect">
            <a:avLst/>
          </a:prstGeom>
          <a:ln w="76200" cmpd="sng">
            <a:solidFill>
              <a:srgbClr val="57720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cap="small" dirty="0" smtClean="0">
                <a:solidFill>
                  <a:srgbClr val="000000"/>
                </a:solidFill>
              </a:rPr>
              <a:t>incoraggia le sue aree di abilità, usale per motivare le attività in classe</a:t>
            </a:r>
          </a:p>
          <a:p>
            <a:r>
              <a:rPr lang="it-IT" sz="2400" cap="small" dirty="0" smtClean="0">
                <a:solidFill>
                  <a:srgbClr val="000000"/>
                </a:solidFill>
              </a:rPr>
              <a:t>rispetta i suoi tempi e non richiedere cambiamenti improvvisi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82700"/>
            <a:ext cx="3024336" cy="3326420"/>
          </a:xfrm>
          <a:prstGeom prst="rect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1031" y="165768"/>
            <a:ext cx="8125718" cy="886968"/>
          </a:xfrm>
        </p:spPr>
        <p:txBody>
          <a:bodyPr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OSSERVA  COME COMUNICA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0356" y="1196752"/>
            <a:ext cx="4917256" cy="51552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it-IT" cap="small" dirty="0" smtClean="0"/>
              <a:t>Usa l’adulto strumentalmente? gli prende la mano per ottenere quello che vuole?</a:t>
            </a: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it-IT" cap="small" dirty="0" smtClean="0"/>
              <a:t>Indica, mostra, guarda un oggetto che vuole?</a:t>
            </a:r>
          </a:p>
          <a:p>
            <a:pPr marL="285750" indent="-285750">
              <a:spcAft>
                <a:spcPts val="2400"/>
              </a:spcAft>
              <a:buFont typeface="Arial"/>
              <a:buChar char="•"/>
            </a:pPr>
            <a:r>
              <a:rPr lang="it-IT" cap="small" dirty="0" smtClean="0"/>
              <a:t>Utilizza suoni,vocalizzi per attirare l’attenzione?</a:t>
            </a: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it-IT" cap="small" dirty="0" smtClean="0"/>
              <a:t>Riconosce nelle foto persone oggetti luoghi familiari e li usa per comunicare?</a:t>
            </a: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it-IT" cap="small" dirty="0" smtClean="0"/>
              <a:t>Utilizza illustrazioni che rappresentano oggetti, azioni, luoghi per comunicare?</a:t>
            </a: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it-IT" cap="small" dirty="0" smtClean="0"/>
              <a:t>Usa il linguaggio per comunicare?</a:t>
            </a: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it-IT" cap="small" dirty="0" smtClean="0"/>
              <a:t>Usa gesti per comunicare? dice si, no?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999724" y="3893880"/>
            <a:ext cx="4048910" cy="2742290"/>
          </a:xfrm>
          <a:prstGeom prst="rect">
            <a:avLst/>
          </a:prstGeom>
          <a:ln w="76200" cmpd="sng">
            <a:solidFill>
              <a:srgbClr val="57720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dirty="0" smtClean="0">
                <a:solidFill>
                  <a:srgbClr val="000000"/>
                </a:solidFill>
              </a:rPr>
              <a:t>FAVORISCI AL MASSIMO LA SUA POSSIBILITA’ DI COMUNICARE, USA TUTTI GLI STRUMENTI PERCHE’ COMUNICHI CON TE, QUANDO TENTA UN APPROCCIO FAI IN MODO CHE VA DA A BUON FINE COSÌ RIPETERA’ L’AZIONE COMUNICATIVA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764" y="1052736"/>
            <a:ext cx="3073832" cy="2607041"/>
          </a:xfrm>
          <a:prstGeom prst="rect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607467" cy="762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IMPARA A CONOSCERE QUALI SONO LE SUE </a:t>
            </a:r>
            <a:r>
              <a:rPr lang="it-I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REAZIONI  ALLE  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STIMOLAZIONI SENSORIALI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599" y="1734977"/>
            <a:ext cx="4927897" cy="2320941"/>
          </a:xfrm>
          <a:prstGeom prst="rect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179512" y="1556792"/>
            <a:ext cx="3800829" cy="480131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cap="small" dirty="0" smtClean="0"/>
              <a:t>Il bambino con autismo può avere reazioni abnormi di fronte a: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it-IT" sz="2000" cap="small" dirty="0" smtClean="0"/>
              <a:t>Rumori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it-IT" sz="2000" cap="small" dirty="0" smtClean="0"/>
              <a:t>Odori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it-IT" sz="2000" cap="small" dirty="0" smtClean="0"/>
              <a:t>Colori, luci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it-IT" sz="2000" cap="small" dirty="0" smtClean="0"/>
              <a:t>Sapori e consistenze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it-IT" sz="2000" cap="small" dirty="0" smtClean="0"/>
              <a:t>Stimolazioni tattili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endParaRPr lang="it-IT" sz="2000" cap="small" dirty="0" smtClean="0"/>
          </a:p>
          <a:p>
            <a:pPr>
              <a:lnSpc>
                <a:spcPct val="120000"/>
              </a:lnSpc>
            </a:pPr>
            <a:r>
              <a:rPr lang="it-IT" sz="2000" cap="small" dirty="0" smtClean="0"/>
              <a:t>Potrebbe ricercare il contatto fisico come pure non tollerarlo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51920" y="4293096"/>
            <a:ext cx="5079076" cy="2239074"/>
          </a:xfrm>
          <a:prstGeom prst="rect">
            <a:avLst/>
          </a:prstGeom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t-IT" dirty="0" smtClean="0">
                <a:solidFill>
                  <a:srgbClr val="000000"/>
                </a:solidFill>
              </a:rPr>
              <a:t>CERCA DI CONOSCERE QUESTE SUE PARTICOLARITA’ PERCHE’ EVITANDO DI SOVRACCARICARLO DI STIMOLI, </a:t>
            </a:r>
          </a:p>
          <a:p>
            <a:pPr>
              <a:lnSpc>
                <a:spcPct val="130000"/>
              </a:lnSpc>
            </a:pPr>
            <a:r>
              <a:rPr lang="it-IT" dirty="0" smtClean="0">
                <a:solidFill>
                  <a:srgbClr val="000000"/>
                </a:solidFill>
              </a:rPr>
              <a:t>O FORNENDOGLI QUELLI DI CUI HA BISOGNO, EVITI L’INSORGENZA DI COMPORTAMENTI PROBLEMA</a:t>
            </a:r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5697" y="332656"/>
            <a:ext cx="8338751" cy="1240112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SCOPRI QUALI SONO I SUOI INTERESSI E LE SUE ATTITUDINI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700808"/>
            <a:ext cx="3359114" cy="2808313"/>
          </a:xfrm>
          <a:prstGeom prst="rect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395536" y="4883676"/>
            <a:ext cx="8327665" cy="1631216"/>
          </a:xfrm>
          <a:prstGeom prst="rect">
            <a:avLst/>
          </a:prstGeom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400" cap="small" dirty="0" smtClean="0">
                <a:solidFill>
                  <a:srgbClr val="000000"/>
                </a:solidFill>
              </a:rPr>
              <a:t>se ama le automobili, leggi con lui un libro che parla delle auto, usalo per insegnargli i colori, le forme, usa le ruote, i finestrini per contare ed insegnargli la matematica</a:t>
            </a:r>
            <a:endParaRPr lang="it-IT" sz="2400" cap="small" dirty="0">
              <a:solidFill>
                <a:srgbClr val="0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65697" y="1697707"/>
            <a:ext cx="5026383" cy="26673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it-IT" sz="2000" cap="small" dirty="0" smtClean="0">
                <a:solidFill>
                  <a:srgbClr val="000000"/>
                </a:solidFill>
              </a:rPr>
              <a:t>Considera </a:t>
            </a:r>
            <a:r>
              <a:rPr lang="it-IT" sz="2000" cap="small" dirty="0">
                <a:solidFill>
                  <a:srgbClr val="000000"/>
                </a:solidFill>
              </a:rPr>
              <a:t>quali sono i suoi interessi e cosa gli piace </a:t>
            </a:r>
            <a:r>
              <a:rPr lang="it-IT" sz="2000" cap="small" dirty="0" smtClean="0">
                <a:solidFill>
                  <a:srgbClr val="000000"/>
                </a:solidFill>
              </a:rPr>
              <a:t>fare, inizia da qui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it-IT" sz="2000" cap="small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it-IT" sz="2000" cap="small" dirty="0">
                <a:solidFill>
                  <a:srgbClr val="000000"/>
                </a:solidFill>
              </a:rPr>
              <a:t>I suoi interessi sono ristretti ma usa le cose che ama </a:t>
            </a:r>
            <a:r>
              <a:rPr lang="it-IT" sz="2000" cap="small" dirty="0" smtClean="0">
                <a:solidFill>
                  <a:srgbClr val="000000"/>
                </a:solidFill>
              </a:rPr>
              <a:t>fare </a:t>
            </a:r>
            <a:r>
              <a:rPr lang="it-IT" sz="2000" cap="small" dirty="0">
                <a:solidFill>
                  <a:srgbClr val="000000"/>
                </a:solidFill>
              </a:rPr>
              <a:t>per </a:t>
            </a:r>
            <a:r>
              <a:rPr lang="it-IT" sz="2000" cap="small" dirty="0" smtClean="0">
                <a:solidFill>
                  <a:srgbClr val="000000"/>
                </a:solidFill>
              </a:rPr>
              <a:t>insegnargli le </a:t>
            </a:r>
            <a:r>
              <a:rPr lang="it-IT" sz="2000" cap="small" dirty="0">
                <a:solidFill>
                  <a:srgbClr val="000000"/>
                </a:solidFill>
              </a:rPr>
              <a:t>abilità </a:t>
            </a:r>
            <a:r>
              <a:rPr lang="it-IT" sz="2000" cap="small" dirty="0" smtClean="0">
                <a:solidFill>
                  <a:srgbClr val="000000"/>
                </a:solidFill>
              </a:rPr>
              <a:t>scolastiche e a guardare l’interlocutore negli occhi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pirazione">
  <a:themeElements>
    <a:clrScheme name="Ispirazione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spirazione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Ispirazione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Ispirazione.thmx</Template>
  <TotalTime>1064</TotalTime>
  <Words>1050</Words>
  <Application>Microsoft Macintosh PowerPoint</Application>
  <PresentationFormat>Presentazione su schermo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Ispirazione</vt:lpstr>
      <vt:lpstr>Presentazione di PowerPoint</vt:lpstr>
      <vt:lpstr>Presentazione di PowerPoint</vt:lpstr>
      <vt:lpstr>Presentazione di PowerPoint</vt:lpstr>
      <vt:lpstr>PRENDI INFORMAZIONI SUL BAMBINO</vt:lpstr>
      <vt:lpstr>RACCOGLI PIÙ INFORMAZIONI CHE PUOI</vt:lpstr>
      <vt:lpstr>INDIVIDUA POTENZIALITA’ E DIFFICOLTA’</vt:lpstr>
      <vt:lpstr>OSSERVA  COME COMUNICA</vt:lpstr>
      <vt:lpstr>IMPARA A CONOSCERE QUALI SONO LE SUE REAZIONI  ALLE  STIMOLAZIONI SENSORIALI</vt:lpstr>
      <vt:lpstr>SCOPRI QUALI SONO I SUOI INTERESSI E LE SUE ATTITUDINI</vt:lpstr>
      <vt:lpstr>UNA GRANDE RISORSA: I COMPAGNI DI CLASSE</vt:lpstr>
      <vt:lpstr> RENDI INTELLEGIBILE CON SUPPORTI VISIVI: SPAZIO – TEMPO – MODALITÀ DI LAVORO RENDI FACILMENTE COMPRENSIBILE    DOVE IL BAMBINO DEVE ESEGUIRE  LE SUE ATTIVITA’</vt:lpstr>
      <vt:lpstr>      RENDI FACILMENTE COMPRENSIBILE  IL TEMPO: QUANDO, PER QUANTO TEMPO </vt:lpstr>
      <vt:lpstr>RENDI FACILMENTE COMPRENSIBILE  COSA FARE</vt:lpstr>
      <vt:lpstr>INDIVIDUA  OBIETTIVI  REALISTICI E RAGGIUNGIBILI</vt:lpstr>
      <vt:lpstr>SCOMPONI IL COMPITO  NEGLI STEP CHE LO COSTITUISCONO</vt:lpstr>
      <vt:lpstr>AIUTALO A DIVENTARE IL PIÙ POSSIBILE AUTONOMO</vt:lpstr>
      <vt:lpstr>Presentazione di PowerPoint</vt:lpstr>
      <vt:lpstr>Presentazione di PowerPoint</vt:lpstr>
      <vt:lpstr>Presentazione di PowerPoint</vt:lpstr>
      <vt:lpstr>BUON LAVORO!!</vt:lpstr>
    </vt:vector>
  </TitlesOfParts>
  <Company>Istituo Gandhi Prato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Facondini</dc:creator>
  <cp:lastModifiedBy>stefania personale</cp:lastModifiedBy>
  <cp:revision>115</cp:revision>
  <dcterms:created xsi:type="dcterms:W3CDTF">2015-02-17T19:58:59Z</dcterms:created>
  <dcterms:modified xsi:type="dcterms:W3CDTF">2016-01-28T10:52:37Z</dcterms:modified>
</cp:coreProperties>
</file>